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vml" ContentType="application/vnd.openxmlformats-officedocument.vmlDrawing"/>
  <Default Extension="xls" ContentType="application/vnd.ms-excel"/>
  <Default Extension="png" ContentType="image/p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479" r:id="rId2"/>
    <p:sldId id="983" r:id="rId3"/>
    <p:sldId id="984" r:id="rId4"/>
    <p:sldId id="985" r:id="rId5"/>
    <p:sldId id="996" r:id="rId6"/>
    <p:sldId id="986" r:id="rId7"/>
    <p:sldId id="995" r:id="rId8"/>
    <p:sldId id="956" r:id="rId9"/>
    <p:sldId id="989" r:id="rId10"/>
    <p:sldId id="998" r:id="rId11"/>
    <p:sldId id="992" r:id="rId12"/>
    <p:sldId id="993" r:id="rId13"/>
    <p:sldId id="994" r:id="rId14"/>
    <p:sldId id="997" r:id="rId15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on Stoic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400"/>
    <a:srgbClr val="4EBFD2"/>
    <a:srgbClr val="43A4B6"/>
    <a:srgbClr val="A3B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24" autoAdjust="0"/>
    <p:restoredTop sz="94027" autoAdjust="0"/>
  </p:normalViewPr>
  <p:slideViewPr>
    <p:cSldViewPr snapToGrid="0">
      <p:cViewPr>
        <p:scale>
          <a:sx n="127" d="100"/>
          <a:sy n="127" d="100"/>
        </p:scale>
        <p:origin x="152" y="72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5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7" d="100"/>
        <a:sy n="167" d="100"/>
      </p:scale>
      <p:origin x="0" y="67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7976391-CA72-415F-9630-5C942629CBBC}" type="datetimeFigureOut">
              <a:rPr lang="en-US" altLang="en-US"/>
              <a:pPr/>
              <a:t>2/3/19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9027113-7185-43B9-8633-626C4872BF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66903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9B14504-7E73-40B3-A4BE-FCEED13BF409}" type="datetimeFigureOut">
              <a:rPr lang="en-US" altLang="en-US"/>
              <a:pPr/>
              <a:t>2/3/19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4DB17D3-99E1-4420-81D7-8B4A93584C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43874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_Worksheet1.xls"/><Relationship Id="rId4" Type="http://schemas.openxmlformats.org/officeDocument/2006/relationships/image" Target="NULL"/><Relationship Id="rId1" Type="http://schemas.openxmlformats.org/officeDocument/2006/relationships/vmlDrawing" Target="../drawings/vmlDrawing1.v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5556" y="1558774"/>
            <a:ext cx="8240889" cy="186317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5400" b="0" i="0" baseline="0">
                <a:solidFill>
                  <a:schemeClr val="bg1"/>
                </a:solidFill>
                <a:latin typeface="Newslab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9593" y="4176647"/>
            <a:ext cx="6400800" cy="453863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Source Sans Pro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87742" y="4563527"/>
            <a:ext cx="6446838" cy="443446"/>
          </a:xfrm>
        </p:spPr>
        <p:txBody>
          <a:bodyPr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3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946150" y="206375"/>
            <a:ext cx="7172325" cy="857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Newslab Light"/>
                <a:ea typeface="+mj-ea"/>
                <a:cs typeface="Newslab Light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4000" dirty="0" smtClean="0">
                <a:latin typeface="Newslab Thin"/>
              </a:rPr>
              <a:t>Use this Chart to Start</a:t>
            </a:r>
            <a:endParaRPr lang="en-US" sz="4000" dirty="0">
              <a:latin typeface="Newslab Thin"/>
            </a:endParaRPr>
          </a:p>
        </p:txBody>
      </p:sp>
      <p:graphicFrame>
        <p:nvGraphicFramePr>
          <p:cNvPr id="3" name="Picture Placeholder 9"/>
          <p:cNvGraphicFramePr>
            <a:graphicFrameLocks/>
          </p:cNvGraphicFramePr>
          <p:nvPr/>
        </p:nvGraphicFramePr>
        <p:xfrm>
          <a:off x="1158875" y="1149350"/>
          <a:ext cx="7273925" cy="349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9" r:id="rId3" imgW="7271927" imgH="3492719" progId="Excel.Chart.8">
                  <p:embed/>
                </p:oleObj>
              </mc:Choice>
              <mc:Fallback>
                <p:oleObj r:id="rId3" imgW="7271927" imgH="3492719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75" y="1149350"/>
                        <a:ext cx="7273925" cy="349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7" descr="databricks_logoTM_rgb_TM.eps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863" y="4821238"/>
            <a:ext cx="10715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6787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 userDrawn="1"/>
        </p:nvGrpSpPr>
        <p:grpSpPr>
          <a:xfrm>
            <a:off x="798513" y="946150"/>
            <a:ext cx="8208962" cy="3709988"/>
            <a:chOff x="798513" y="946150"/>
            <a:chExt cx="8208962" cy="3709988"/>
          </a:xfrm>
        </p:grpSpPr>
        <p:pic>
          <p:nvPicPr>
            <p:cNvPr id="3" name="Picture 4" descr="01_FLASHLIGHT_exploration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138" y="987425"/>
              <a:ext cx="1092200" cy="1092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6" descr="02_CLOUDCLUSTER_managedclusters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8338" y="1006475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7" descr="03_PIPELINES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3875" y="1006475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8" descr="04_THIRDPARTY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163" y="1006475"/>
              <a:ext cx="1082675" cy="1082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9" descr="05_UNIFIED_PLATFORM_knot.eps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50" y="946150"/>
              <a:ext cx="1144588" cy="1144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0" descr="06_COMMUNITY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9900" y="1065213"/>
              <a:ext cx="987425" cy="987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1" descr="07_LIBRARIES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3688" y="1027113"/>
              <a:ext cx="1093787" cy="1093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2" descr="08_LOGO_BUG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050" y="3424238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 descr="09_EXPLORE_LANGUAGE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513" y="2325688"/>
              <a:ext cx="10795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 descr="10_COLLABORATE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8975" y="2338388"/>
              <a:ext cx="989013" cy="989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5" descr="11_CHART_visualize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5150" y="2392363"/>
              <a:ext cx="989013" cy="989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6" descr="12_DASHBOARD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375" y="2381250"/>
              <a:ext cx="973138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7" descr="13_CLUSTERS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025" y="3552825"/>
              <a:ext cx="1103313" cy="1103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8" descr="14_WAND_PowerSpark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4213" y="3554413"/>
              <a:ext cx="1047750" cy="1047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9" descr="15_IMPORT_CLOUD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2925" y="3552825"/>
              <a:ext cx="1035050" cy="1035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0" descr="16_CALENDAR_schedule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200" y="2393950"/>
              <a:ext cx="973138" cy="974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1" descr="17_CHECKLIST_monitor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7363" y="2392363"/>
              <a:ext cx="1031875" cy="1031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>
              <a:spLocks noChangeArrowheads="1"/>
            </p:cNvSpPr>
            <p:nvPr userDrawn="1"/>
          </p:nvSpPr>
          <p:spPr bwMode="auto">
            <a:xfrm>
              <a:off x="1028700" y="1878013"/>
              <a:ext cx="723900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Exploration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 userDrawn="1"/>
          </p:nvSpPr>
          <p:spPr bwMode="auto">
            <a:xfrm>
              <a:off x="1958975" y="1878013"/>
              <a:ext cx="1042988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Managed Clusters</a:t>
              </a:r>
            </a:p>
          </p:txBody>
        </p:sp>
        <p:sp>
          <p:nvSpPr>
            <p:cNvPr id="22" name="TextBox 21"/>
            <p:cNvSpPr txBox="1">
              <a:spLocks noChangeArrowheads="1"/>
            </p:cNvSpPr>
            <p:nvPr userDrawn="1"/>
          </p:nvSpPr>
          <p:spPr bwMode="auto">
            <a:xfrm>
              <a:off x="3311525" y="1878013"/>
              <a:ext cx="646113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Pipelines</a:t>
              </a:r>
            </a:p>
          </p:txBody>
        </p:sp>
        <p:sp>
          <p:nvSpPr>
            <p:cNvPr id="23" name="TextBox 22"/>
            <p:cNvSpPr txBox="1">
              <a:spLocks noChangeArrowheads="1"/>
            </p:cNvSpPr>
            <p:nvPr userDrawn="1"/>
          </p:nvSpPr>
          <p:spPr bwMode="auto">
            <a:xfrm>
              <a:off x="4221163" y="1878013"/>
              <a:ext cx="850900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3</a:t>
              </a:r>
              <a:r>
                <a:rPr lang="en-US" sz="900" baseline="30000" smtClean="0">
                  <a:solidFill>
                    <a:srgbClr val="404040"/>
                  </a:solidFill>
                  <a:latin typeface="Source Sans Pro Light" charset="0"/>
                </a:rPr>
                <a:t>rd</a:t>
              </a: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 Party Apps</a:t>
              </a:r>
            </a:p>
          </p:txBody>
        </p:sp>
        <p:sp>
          <p:nvSpPr>
            <p:cNvPr id="24" name="TextBox 23"/>
            <p:cNvSpPr txBox="1">
              <a:spLocks noChangeArrowheads="1"/>
            </p:cNvSpPr>
            <p:nvPr userDrawn="1"/>
          </p:nvSpPr>
          <p:spPr bwMode="auto">
            <a:xfrm>
              <a:off x="6950075" y="1878013"/>
              <a:ext cx="749300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Community</a:t>
              </a:r>
            </a:p>
          </p:txBody>
        </p:sp>
        <p:sp>
          <p:nvSpPr>
            <p:cNvPr id="25" name="TextBox 24"/>
            <p:cNvSpPr txBox="1">
              <a:spLocks noChangeArrowheads="1"/>
            </p:cNvSpPr>
            <p:nvPr userDrawn="1"/>
          </p:nvSpPr>
          <p:spPr bwMode="auto">
            <a:xfrm>
              <a:off x="1096963" y="4357688"/>
              <a:ext cx="582612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Clusters</a:t>
              </a:r>
            </a:p>
          </p:txBody>
        </p:sp>
        <p:sp>
          <p:nvSpPr>
            <p:cNvPr id="26" name="TextBox 25"/>
            <p:cNvSpPr txBox="1">
              <a:spLocks noChangeArrowheads="1"/>
            </p:cNvSpPr>
            <p:nvPr userDrawn="1"/>
          </p:nvSpPr>
          <p:spPr bwMode="auto">
            <a:xfrm>
              <a:off x="6937375" y="3216275"/>
              <a:ext cx="939800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Monitor Results</a:t>
              </a:r>
            </a:p>
          </p:txBody>
        </p:sp>
        <p:sp>
          <p:nvSpPr>
            <p:cNvPr id="27" name="TextBox 26"/>
            <p:cNvSpPr txBox="1">
              <a:spLocks noChangeArrowheads="1"/>
            </p:cNvSpPr>
            <p:nvPr userDrawn="1"/>
          </p:nvSpPr>
          <p:spPr bwMode="auto">
            <a:xfrm>
              <a:off x="5607050" y="3216275"/>
              <a:ext cx="1158875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Schedule Workflows </a:t>
              </a:r>
            </a:p>
          </p:txBody>
        </p:sp>
        <p:sp>
          <p:nvSpPr>
            <p:cNvPr id="28" name="TextBox 27"/>
            <p:cNvSpPr txBox="1">
              <a:spLocks noChangeArrowheads="1"/>
            </p:cNvSpPr>
            <p:nvPr userDrawn="1"/>
          </p:nvSpPr>
          <p:spPr bwMode="auto">
            <a:xfrm>
              <a:off x="3259138" y="4354513"/>
              <a:ext cx="749300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Import Data</a:t>
              </a:r>
            </a:p>
          </p:txBody>
        </p:sp>
        <p:sp>
          <p:nvSpPr>
            <p:cNvPr id="29" name="TextBox 28"/>
            <p:cNvSpPr txBox="1">
              <a:spLocks noChangeArrowheads="1"/>
            </p:cNvSpPr>
            <p:nvPr userDrawn="1"/>
          </p:nvSpPr>
          <p:spPr bwMode="auto">
            <a:xfrm>
              <a:off x="2012950" y="4357688"/>
              <a:ext cx="903288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Power of Spark</a:t>
              </a:r>
            </a:p>
          </p:txBody>
        </p:sp>
        <p:sp>
          <p:nvSpPr>
            <p:cNvPr id="30" name="TextBox 29"/>
            <p:cNvSpPr txBox="1">
              <a:spLocks noChangeArrowheads="1"/>
            </p:cNvSpPr>
            <p:nvPr userDrawn="1"/>
          </p:nvSpPr>
          <p:spPr bwMode="auto">
            <a:xfrm>
              <a:off x="2057400" y="3205163"/>
              <a:ext cx="736600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Collaborate</a:t>
              </a:r>
            </a:p>
          </p:txBody>
        </p:sp>
        <p:sp>
          <p:nvSpPr>
            <p:cNvPr id="31" name="TextBox 30"/>
            <p:cNvSpPr txBox="1">
              <a:spLocks noChangeArrowheads="1"/>
            </p:cNvSpPr>
            <p:nvPr userDrawn="1"/>
          </p:nvSpPr>
          <p:spPr bwMode="auto">
            <a:xfrm>
              <a:off x="4364038" y="3205163"/>
              <a:ext cx="542925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Publish</a:t>
              </a:r>
            </a:p>
          </p:txBody>
        </p:sp>
        <p:sp>
          <p:nvSpPr>
            <p:cNvPr id="32" name="TextBox 31"/>
            <p:cNvSpPr txBox="1">
              <a:spLocks noChangeArrowheads="1"/>
            </p:cNvSpPr>
            <p:nvPr userDrawn="1"/>
          </p:nvSpPr>
          <p:spPr bwMode="auto">
            <a:xfrm>
              <a:off x="3336925" y="3205163"/>
              <a:ext cx="595313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Visualize</a:t>
              </a:r>
            </a:p>
          </p:txBody>
        </p:sp>
        <p:sp>
          <p:nvSpPr>
            <p:cNvPr id="33" name="TextBox 32"/>
            <p:cNvSpPr txBox="1">
              <a:spLocks noChangeArrowheads="1"/>
            </p:cNvSpPr>
            <p:nvPr userDrawn="1"/>
          </p:nvSpPr>
          <p:spPr bwMode="auto">
            <a:xfrm>
              <a:off x="1019175" y="3205163"/>
              <a:ext cx="646113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Language</a:t>
              </a:r>
            </a:p>
          </p:txBody>
        </p:sp>
        <p:sp>
          <p:nvSpPr>
            <p:cNvPr id="34" name="TextBox 33"/>
            <p:cNvSpPr txBox="1">
              <a:spLocks noChangeArrowheads="1"/>
            </p:cNvSpPr>
            <p:nvPr userDrawn="1"/>
          </p:nvSpPr>
          <p:spPr bwMode="auto">
            <a:xfrm>
              <a:off x="8204200" y="1878013"/>
              <a:ext cx="620713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Libraries</a:t>
              </a:r>
            </a:p>
          </p:txBody>
        </p:sp>
        <p:sp>
          <p:nvSpPr>
            <p:cNvPr id="35" name="TextBox 34"/>
            <p:cNvSpPr txBox="1">
              <a:spLocks noChangeArrowheads="1"/>
            </p:cNvSpPr>
            <p:nvPr userDrawn="1"/>
          </p:nvSpPr>
          <p:spPr bwMode="auto">
            <a:xfrm>
              <a:off x="5700713" y="1878013"/>
              <a:ext cx="954087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Unified Platform</a:t>
              </a:r>
            </a:p>
          </p:txBody>
        </p:sp>
        <p:sp>
          <p:nvSpPr>
            <p:cNvPr id="36" name="TextBox 35"/>
            <p:cNvSpPr txBox="1">
              <a:spLocks noChangeArrowheads="1"/>
            </p:cNvSpPr>
            <p:nvPr userDrawn="1"/>
          </p:nvSpPr>
          <p:spPr bwMode="auto">
            <a:xfrm>
              <a:off x="5875338" y="4302125"/>
              <a:ext cx="646112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Source Sans Pro Light" charset="0"/>
                </a:rPr>
                <a:t>Logo Bug</a:t>
              </a:r>
            </a:p>
          </p:txBody>
        </p:sp>
      </p:grpSp>
      <p:pic>
        <p:nvPicPr>
          <p:cNvPr id="37" name="Picture 39" descr="databricks_logoTM_rgb_TM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863" y="4821238"/>
            <a:ext cx="10715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48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Fram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03111" y="1598392"/>
            <a:ext cx="7739943" cy="1248834"/>
          </a:xfrm>
        </p:spPr>
        <p:txBody>
          <a:bodyPr>
            <a:noAutofit/>
          </a:bodyPr>
          <a:lstStyle>
            <a:lvl1pPr algn="l">
              <a:defRPr sz="5400" b="0" i="0" baseline="0">
                <a:solidFill>
                  <a:schemeClr val="bg1"/>
                </a:solidFill>
                <a:latin typeface="Newslab Thin"/>
                <a:cs typeface="Newslab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3111" y="2717006"/>
            <a:ext cx="6349823" cy="666441"/>
          </a:xfr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602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36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defRPr sz="2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5387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206375"/>
            <a:ext cx="8850312" cy="85725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63" y="1312863"/>
            <a:ext cx="8850312" cy="3394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354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estion or Sec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69863" y="952049"/>
            <a:ext cx="8850311" cy="2440157"/>
          </a:xfrm>
        </p:spPr>
        <p:txBody>
          <a:bodyPr>
            <a:normAutofit/>
          </a:bodyPr>
          <a:lstStyle>
            <a:lvl1pPr algn="l">
              <a:defRPr sz="4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ewslab Thin"/>
                <a:cs typeface="Newslab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178742" y="2965040"/>
            <a:ext cx="8749914" cy="138067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7340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69863" y="205979"/>
            <a:ext cx="8708369" cy="85725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169863" y="1313040"/>
            <a:ext cx="4231449" cy="34455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 marL="1028700" indent="-115888">
              <a:tabLst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620768" y="1313040"/>
            <a:ext cx="4399407" cy="34455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 marL="1028700" indent="-115888"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077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9863" y="205979"/>
            <a:ext cx="8850311" cy="85725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169864" y="1286171"/>
            <a:ext cx="4231448" cy="47982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>
                <a:latin typeface="Source Sans Pro Light"/>
                <a:cs typeface="Source Sans Pro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169864" y="1844616"/>
            <a:ext cx="4231448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 marL="1028700" indent="-114300"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7344" y="1286171"/>
            <a:ext cx="4362831" cy="47982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>
                <a:latin typeface="Source Sans Pro Light"/>
                <a:cs typeface="Source Sans Pro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4657344" y="1844616"/>
            <a:ext cx="4362831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 marL="1028700" indent="-114300"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096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169863" y="206663"/>
            <a:ext cx="8850312" cy="480131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>
              <a:lnSpc>
                <a:spcPct val="90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47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bricks_logoTM_rgb_TM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863" y="4821238"/>
            <a:ext cx="10715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204787"/>
            <a:ext cx="3008313" cy="2000428"/>
          </a:xfrm>
        </p:spPr>
        <p:txBody>
          <a:bodyPr anchor="t">
            <a:noAutofit/>
          </a:bodyPr>
          <a:lstStyle>
            <a:lvl1pPr algn="l">
              <a:defRPr sz="4000" b="0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3489" y="204788"/>
            <a:ext cx="5506686" cy="438983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9863" y="2621494"/>
            <a:ext cx="3008313" cy="197313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6157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3600450"/>
            <a:ext cx="8840025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9863" y="459581"/>
            <a:ext cx="8840025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9863" y="4025503"/>
            <a:ext cx="8840025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695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5245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946150" y="206375"/>
            <a:ext cx="71723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46150" y="1312863"/>
            <a:ext cx="7172325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rgbClr val="404040"/>
          </a:solidFill>
          <a:latin typeface="Newslab Thin"/>
          <a:ea typeface="MS PGothic" pitchFamily="34" charset="-128"/>
          <a:cs typeface="Newslab Thin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defRPr sz="2800" kern="1200">
          <a:solidFill>
            <a:srgbClr val="404040"/>
          </a:solidFill>
          <a:latin typeface="Source Sans Pro Light"/>
          <a:ea typeface="MS PGothic" pitchFamily="34" charset="-128"/>
          <a:cs typeface="ＭＳ Ｐゴシック" charset="0"/>
        </a:defRPr>
      </a:lvl1pPr>
      <a:lvl2pPr marL="628650" indent="-171450" algn="l" defTabSz="457200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sz="2400" kern="1200">
          <a:solidFill>
            <a:srgbClr val="404040"/>
          </a:solidFill>
          <a:latin typeface="Source Sans Pro Light"/>
          <a:ea typeface="MS PGothic" pitchFamily="34" charset="-128"/>
          <a:cs typeface="+mn-cs"/>
        </a:defRPr>
      </a:lvl2pPr>
      <a:lvl3pPr marL="1089025" indent="-174625" algn="l" defTabSz="457200" rtl="0" eaLnBrk="0" fontAlgn="base" hangingPunct="0">
        <a:spcBef>
          <a:spcPct val="20000"/>
        </a:spcBef>
        <a:spcAft>
          <a:spcPct val="0"/>
        </a:spcAft>
        <a:buSzPct val="100000"/>
        <a:buFont typeface="Lucida Grande" charset="0"/>
        <a:buChar char="–"/>
        <a:defRPr sz="2000" kern="1200">
          <a:solidFill>
            <a:srgbClr val="404040"/>
          </a:solidFill>
          <a:latin typeface="Source Sans Pro Light"/>
          <a:ea typeface="MS PGothic" pitchFamily="34" charset="-128"/>
          <a:cs typeface="+mn-cs"/>
        </a:defRPr>
      </a:lvl3pPr>
      <a:lvl4pPr marL="1541463" indent="-169863" algn="l" defTabSz="457200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sz="2000" kern="1200">
          <a:solidFill>
            <a:srgbClr val="404040"/>
          </a:solidFill>
          <a:latin typeface="Source Sans Pro Light"/>
          <a:ea typeface="MS PGothic" pitchFamily="34" charset="-128"/>
          <a:cs typeface="+mn-cs"/>
        </a:defRPr>
      </a:lvl4pPr>
      <a:lvl5pPr marL="2001838" indent="-173038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-"/>
        <a:defRPr sz="2000" kern="1200">
          <a:solidFill>
            <a:srgbClr val="404040"/>
          </a:solidFill>
          <a:latin typeface="Source Sans Pro Ligh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tinyurl.com/ycbqz22q" TargetMode="Externa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tinyurl.com/ycbqz22q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68263" y="545649"/>
            <a:ext cx="8974137" cy="2440157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CS294: </a:t>
            </a:r>
            <a:br>
              <a:rPr lang="en-US" sz="3600" dirty="0" smtClean="0">
                <a:solidFill>
                  <a:schemeClr val="tx1"/>
                </a:solidFill>
              </a:rPr>
            </a:br>
            <a:r>
              <a:rPr lang="en-US" sz="3600" dirty="0" smtClean="0">
                <a:solidFill>
                  <a:schemeClr val="tx1"/>
                </a:solidFill>
              </a:rPr>
              <a:t>Deep Learning Frameworks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6386" name="Subtitle 2"/>
          <p:cNvSpPr>
            <a:spLocks noGrp="1"/>
          </p:cNvSpPr>
          <p:nvPr>
            <p:ph idx="1"/>
          </p:nvPr>
        </p:nvSpPr>
        <p:spPr>
          <a:xfrm>
            <a:off x="178742" y="3028540"/>
            <a:ext cx="8749914" cy="1380671"/>
          </a:xfrm>
        </p:spPr>
        <p:txBody>
          <a:bodyPr/>
          <a:lstStyle/>
          <a:p>
            <a:pPr algn="ctr"/>
            <a:r>
              <a:rPr lang="en-US" altLang="en-US" sz="2800" dirty="0" smtClean="0"/>
              <a:t>Joey Gonzalez and Ion Stoica</a:t>
            </a:r>
          </a:p>
          <a:p>
            <a:pPr algn="ctr"/>
            <a:r>
              <a:rPr lang="en-US" altLang="en-US" sz="1900" dirty="0" smtClean="0"/>
              <a:t>February 4, </a:t>
            </a:r>
            <a:r>
              <a:rPr lang="en-US" altLang="en-US" sz="1900" dirty="0" smtClean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405240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699" y="113429"/>
            <a:ext cx="8520599" cy="572699"/>
          </a:xfrm>
        </p:spPr>
        <p:txBody>
          <a:bodyPr/>
          <a:lstStyle/>
          <a:p>
            <a:r>
              <a:rPr lang="en-US" dirty="0" smtClean="0"/>
              <a:t>Dennard scaling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753628"/>
            <a:ext cx="8520599" cy="3765007"/>
          </a:xfrm>
        </p:spPr>
        <p:txBody>
          <a:bodyPr/>
          <a:lstStyle/>
          <a:p>
            <a:pPr marL="274320" lvl="1"/>
            <a:r>
              <a:rPr lang="en-US" dirty="0"/>
              <a:t>As transistors get smaller, their power density </a:t>
            </a:r>
            <a:r>
              <a:rPr lang="en-US" b="1" dirty="0">
                <a:solidFill>
                  <a:srgbClr val="FF9400"/>
                </a:solidFill>
              </a:rPr>
              <a:t>stays constant </a:t>
            </a:r>
          </a:p>
          <a:p>
            <a:pPr marL="274320" lvl="1"/>
            <a:r>
              <a:rPr lang="en-US" dirty="0"/>
              <a:t>Performance &amp; </a:t>
            </a:r>
            <a:r>
              <a:rPr lang="en-US" b="1" dirty="0">
                <a:solidFill>
                  <a:srgbClr val="FF9400"/>
                </a:solidFill>
              </a:rPr>
              <a:t>memory capacity </a:t>
            </a:r>
            <a:r>
              <a:rPr lang="en-US" dirty="0"/>
              <a:t>per-watt increase exponentially</a:t>
            </a:r>
          </a:p>
          <a:p>
            <a:endParaRPr lang="en-US" dirty="0"/>
          </a:p>
        </p:txBody>
      </p:sp>
      <p:pic>
        <p:nvPicPr>
          <p:cNvPr id="4" name="Picture 4" descr="https://cdn-images-1.medium.com/max/1600/0*Xsd-8ahBE4SPhHm8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527" y="1673785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8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699" y="73236"/>
            <a:ext cx="8520599" cy="572699"/>
          </a:xfrm>
        </p:spPr>
        <p:txBody>
          <a:bodyPr/>
          <a:lstStyle/>
          <a:p>
            <a:r>
              <a:rPr lang="en-US" dirty="0" smtClean="0"/>
              <a:t>In the meantime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60" y="753626"/>
            <a:ext cx="9063412" cy="4389874"/>
          </a:xfrm>
        </p:spPr>
        <p:txBody>
          <a:bodyPr/>
          <a:lstStyle/>
          <a:p>
            <a:r>
              <a:rPr lang="en-US" dirty="0" smtClean="0"/>
              <a:t>GPU performance increase still follows Moore’s law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sz="2000" dirty="0"/>
          </a:p>
          <a:p>
            <a:r>
              <a:rPr lang="en-US" dirty="0" smtClean="0"/>
              <a:t>A plethora of NN accelerators are being developed (e.g. TPU)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33" y="1370639"/>
            <a:ext cx="5661688" cy="310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So, what does it mean?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computation requirements growing much faster than Moore’s law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FLOPs still continue to double every 18 months</a:t>
            </a:r>
          </a:p>
          <a:p>
            <a:pPr marL="800100" lvl="1" indent="-514350"/>
            <a:r>
              <a:rPr lang="en-US" dirty="0" smtClean="0"/>
              <a:t>GPUs and hardware accelerators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However, RAM capacity growing very slowly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Next generation of ML systems</a:t>
            </a:r>
          </a:p>
          <a:p>
            <a:pPr marL="800100" lvl="1" indent="-514350"/>
            <a:r>
              <a:rPr lang="en-US" dirty="0" smtClean="0"/>
              <a:t>Distributed </a:t>
            </a:r>
          </a:p>
          <a:p>
            <a:pPr marL="800100" lvl="1" indent="-514350"/>
            <a:r>
              <a:rPr lang="en-US" dirty="0" smtClean="0"/>
              <a:t>Efficiently use specialized, heterogeneous 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57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Wednesday </a:t>
            </a:r>
            <a:r>
              <a:rPr lang="en-US" b="1" dirty="0" smtClean="0">
                <a:solidFill>
                  <a:srgbClr val="FF9400"/>
                </a:solidFill>
              </a:rPr>
              <a:t>2/6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Check current list of projects: </a:t>
            </a:r>
            <a:r>
              <a:rPr lang="en-US" b="1" dirty="0">
                <a:hlinkClick r:id="rId2"/>
              </a:rPr>
              <a:t>https://</a:t>
            </a:r>
            <a:r>
              <a:rPr lang="en-US" b="1" dirty="0" smtClean="0">
                <a:hlinkClick r:id="rId2"/>
              </a:rPr>
              <a:t>tinyurl.com/ycbqz22q</a:t>
            </a:r>
            <a:r>
              <a:rPr lang="en-US" b="1" dirty="0" smtClean="0"/>
              <a:t> </a:t>
            </a:r>
            <a:endParaRPr lang="en-US" dirty="0" smtClean="0"/>
          </a:p>
          <a:p>
            <a:pPr lvl="1"/>
            <a:r>
              <a:rPr lang="en-US" dirty="0" smtClean="0"/>
              <a:t>Add your own project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52" y="2362619"/>
            <a:ext cx="6083300" cy="2628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4787" y="4663434"/>
            <a:ext cx="3818373" cy="330598"/>
          </a:xfrm>
          <a:prstGeom prst="rect">
            <a:avLst/>
          </a:prstGeom>
          <a:noFill/>
          <a:ln w="57150">
            <a:solidFill>
              <a:srgbClr val="FF94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6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Wednesday </a:t>
            </a:r>
            <a:r>
              <a:rPr lang="en-US" b="1" dirty="0" smtClean="0">
                <a:solidFill>
                  <a:srgbClr val="FF9400"/>
                </a:solidFill>
              </a:rPr>
              <a:t>2/6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Check current list of projects: </a:t>
            </a:r>
            <a:r>
              <a:rPr lang="en-US" b="1" dirty="0">
                <a:hlinkClick r:id="rId2"/>
              </a:rPr>
              <a:t>https://</a:t>
            </a:r>
            <a:r>
              <a:rPr lang="en-US" b="1" dirty="0" smtClean="0">
                <a:hlinkClick r:id="rId2"/>
              </a:rPr>
              <a:t>tinyurl.com/ycbqz22q</a:t>
            </a:r>
            <a:r>
              <a:rPr lang="en-US" b="1" dirty="0" smtClean="0"/>
              <a:t> </a:t>
            </a:r>
            <a:endParaRPr lang="en-US" dirty="0" smtClean="0"/>
          </a:p>
          <a:p>
            <a:pPr lvl="1"/>
            <a:r>
              <a:rPr lang="en-US" dirty="0" smtClean="0"/>
              <a:t>Add your own project</a:t>
            </a:r>
          </a:p>
          <a:p>
            <a:r>
              <a:rPr lang="en-US" dirty="0" smtClean="0"/>
              <a:t>By Friday </a:t>
            </a:r>
            <a:r>
              <a:rPr lang="en-US" b="1" dirty="0" smtClean="0">
                <a:solidFill>
                  <a:srgbClr val="FF9400"/>
                </a:solidFill>
              </a:rPr>
              <a:t>2/8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Specify your project preference </a:t>
            </a:r>
          </a:p>
          <a:p>
            <a:r>
              <a:rPr lang="en-US" dirty="0" smtClean="0"/>
              <a:t>By Monday </a:t>
            </a:r>
            <a:r>
              <a:rPr lang="en-US" b="1" dirty="0" smtClean="0">
                <a:solidFill>
                  <a:srgbClr val="FF9400"/>
                </a:solidFill>
              </a:rPr>
              <a:t>2/11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smtClean="0"/>
              <a:t>Project matching: </a:t>
            </a:r>
            <a:r>
              <a:rPr lang="en-US" b="1" dirty="0" smtClean="0">
                <a:solidFill>
                  <a:srgbClr val="FF9400"/>
                </a:solidFill>
              </a:rPr>
              <a:t>at least two</a:t>
            </a:r>
            <a:r>
              <a:rPr lang="en-US" dirty="0" smtClean="0"/>
              <a:t>, and </a:t>
            </a:r>
            <a:r>
              <a:rPr lang="en-US" b="1" dirty="0" smtClean="0">
                <a:solidFill>
                  <a:srgbClr val="FF9400"/>
                </a:solidFill>
              </a:rPr>
              <a:t>at most three </a:t>
            </a:r>
            <a:r>
              <a:rPr lang="en-US" dirty="0" smtClean="0"/>
              <a:t>people per project.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20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History: single machine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741865" cy="3416400"/>
          </a:xfrm>
        </p:spPr>
        <p:txBody>
          <a:bodyPr/>
          <a:lstStyle/>
          <a:p>
            <a:r>
              <a:rPr lang="en-US" b="1" dirty="0" smtClean="0"/>
              <a:t>2007</a:t>
            </a:r>
            <a:r>
              <a:rPr lang="en-US" dirty="0" smtClean="0"/>
              <a:t>: </a:t>
            </a:r>
            <a:r>
              <a:rPr lang="en-US" dirty="0" err="1" smtClean="0"/>
              <a:t>Sci</a:t>
            </a:r>
            <a:r>
              <a:rPr lang="en-US" dirty="0" smtClean="0"/>
              <a:t>-kit learn: 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smtClean="0"/>
              <a:t>Public release: </a:t>
            </a:r>
            <a:r>
              <a:rPr lang="en-US" b="1" dirty="0" smtClean="0"/>
              <a:t>2010</a:t>
            </a:r>
          </a:p>
          <a:p>
            <a:pPr lvl="1"/>
            <a:r>
              <a:rPr lang="en-US" dirty="0" smtClean="0"/>
              <a:t>Machine </a:t>
            </a:r>
            <a:r>
              <a:rPr lang="en-US" dirty="0"/>
              <a:t>learning </a:t>
            </a:r>
            <a:r>
              <a:rPr lang="en-US" dirty="0" smtClean="0"/>
              <a:t>(ML) library </a:t>
            </a:r>
            <a:r>
              <a:rPr lang="en-US" dirty="0"/>
              <a:t>for </a:t>
            </a:r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Large number of “classic” ML algorithms, e.g.,</a:t>
            </a:r>
          </a:p>
          <a:p>
            <a:pPr lvl="2"/>
            <a:r>
              <a:rPr lang="en-US" dirty="0" smtClean="0"/>
              <a:t>Linear and logistic regression, SVM, random forests, </a:t>
            </a:r>
            <a:br>
              <a:rPr lang="en-US" dirty="0" smtClean="0"/>
            </a:br>
            <a:r>
              <a:rPr lang="en-US" dirty="0" smtClean="0"/>
              <a:t>k-means, gradient-boosting</a:t>
            </a:r>
          </a:p>
          <a:p>
            <a:pPr lvl="1"/>
            <a:r>
              <a:rPr lang="en-US" dirty="0" smtClean="0"/>
              <a:t>Highly successful to this day</a:t>
            </a:r>
          </a:p>
          <a:p>
            <a:pPr lvl="1"/>
            <a:endParaRPr lang="en-US" dirty="0" smtClean="0"/>
          </a:p>
        </p:txBody>
      </p:sp>
      <p:pic>
        <p:nvPicPr>
          <p:cNvPr id="2050" name="Picture 2" descr="https://upload.wikimedia.org/wikipedia/commons/thumb/0/05/Scikit_learn_logo_small.svg/220px-Scikit_learn_logo_smal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284" y="1306286"/>
            <a:ext cx="20955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52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History: big data 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741865" cy="3416400"/>
          </a:xfrm>
        </p:spPr>
        <p:txBody>
          <a:bodyPr/>
          <a:lstStyle/>
          <a:p>
            <a:pPr marL="0"/>
            <a:r>
              <a:rPr lang="en-US" dirty="0" smtClean="0"/>
              <a:t>Lots of more data available, so people developed distributed algorithms:</a:t>
            </a:r>
          </a:p>
          <a:p>
            <a:pPr marL="285750" lvl="1"/>
            <a:r>
              <a:rPr lang="en-US" dirty="0" smtClean="0"/>
              <a:t>Still “classic” ML, e.g., logistic regression, collaborative filtering</a:t>
            </a:r>
          </a:p>
          <a:p>
            <a:pPr marL="285750" lvl="1"/>
            <a:r>
              <a:rPr lang="en-US" b="1" dirty="0" smtClean="0"/>
              <a:t>2009</a:t>
            </a:r>
            <a:r>
              <a:rPr lang="en-US" dirty="0" smtClean="0"/>
              <a:t>: Mahout: ML library on top of Apache Hadoop</a:t>
            </a:r>
          </a:p>
          <a:p>
            <a:pPr marL="746125" lvl="2"/>
            <a:r>
              <a:rPr lang="en-US" dirty="0" smtClean="0"/>
              <a:t>Slow. Each iteration reads/writes data on disk</a:t>
            </a:r>
          </a:p>
          <a:p>
            <a:pPr marL="285750" lvl="1"/>
            <a:r>
              <a:rPr lang="en-US" b="1" dirty="0" smtClean="0"/>
              <a:t>2011</a:t>
            </a:r>
            <a:r>
              <a:rPr lang="en-US" dirty="0" smtClean="0"/>
              <a:t>: </a:t>
            </a:r>
            <a:r>
              <a:rPr lang="en-US" dirty="0" err="1" smtClean="0"/>
              <a:t>MLlib</a:t>
            </a:r>
            <a:r>
              <a:rPr lang="en-US" dirty="0" smtClean="0"/>
              <a:t>: ML library for Apache Spark </a:t>
            </a:r>
          </a:p>
          <a:p>
            <a:pPr marL="746125" lvl="2"/>
            <a:r>
              <a:rPr lang="en-US" dirty="0" smtClean="0"/>
              <a:t>Developed at </a:t>
            </a:r>
            <a:r>
              <a:rPr lang="en-US" dirty="0" err="1" smtClean="0"/>
              <a:t>AMPLab</a:t>
            </a:r>
            <a:r>
              <a:rPr lang="en-US" dirty="0" smtClean="0"/>
              <a:t>, Berkeley</a:t>
            </a:r>
          </a:p>
          <a:p>
            <a:pPr marL="746125" lvl="2"/>
            <a:r>
              <a:rPr lang="en-US" dirty="0" smtClean="0"/>
              <a:t>Much faster than Mahout: no reads/writes to the disk</a:t>
            </a:r>
          </a:p>
          <a:p>
            <a:pPr marL="746125" lvl="2"/>
            <a:r>
              <a:rPr lang="en-US" dirty="0" smtClean="0"/>
              <a:t>Still the library of choice for distributed “classic” ML algorithms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039" y="2436437"/>
            <a:ext cx="1979526" cy="8282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081" y="3433626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4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832300" cy="572699"/>
          </a:xfrm>
        </p:spPr>
        <p:txBody>
          <a:bodyPr/>
          <a:lstStyle/>
          <a:p>
            <a:r>
              <a:rPr lang="en-US" dirty="0" smtClean="0"/>
              <a:t>Neural Networks: Single </a:t>
            </a:r>
            <a:r>
              <a:rPr lang="en-US" smtClean="0"/>
              <a:t>machine libraries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599" cy="3991025"/>
          </a:xfrm>
        </p:spPr>
        <p:txBody>
          <a:bodyPr/>
          <a:lstStyle/>
          <a:p>
            <a:r>
              <a:rPr lang="en-US" dirty="0" smtClean="0"/>
              <a:t>2007: </a:t>
            </a:r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/>
              <a:t>D</a:t>
            </a:r>
            <a:r>
              <a:rPr lang="en-US" dirty="0" smtClean="0"/>
              <a:t>eveloped by Montreal </a:t>
            </a:r>
            <a:r>
              <a:rPr lang="en-US" dirty="0"/>
              <a:t>Institute for Learning Algorithms (MILA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Initially no support for GPUs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Why support for GPU important?</a:t>
            </a:r>
          </a:p>
          <a:p>
            <a:pPr lvl="1"/>
            <a:r>
              <a:rPr lang="en-US" dirty="0" smtClean="0"/>
              <a:t>NN requires basically matrix multiplication</a:t>
            </a:r>
          </a:p>
          <a:p>
            <a:pPr lvl="2"/>
            <a:r>
              <a:rPr lang="en-US" dirty="0" smtClean="0"/>
              <a:t>Space complexity: O(N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Computation complexity: O(N</a:t>
            </a:r>
            <a:r>
              <a:rPr lang="en-US" baseline="30000" dirty="0" smtClean="0"/>
              <a:t>3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Thus, computation complexity super-linear in the input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677" y="1256045"/>
            <a:ext cx="1771340" cy="40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0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832300" cy="572699"/>
          </a:xfrm>
        </p:spPr>
        <p:txBody>
          <a:bodyPr/>
          <a:lstStyle/>
          <a:p>
            <a:r>
              <a:rPr lang="en-US" dirty="0" smtClean="0"/>
              <a:t>Neural Networks: Single </a:t>
            </a:r>
            <a:r>
              <a:rPr lang="en-US" smtClean="0"/>
              <a:t>machine libraries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599" cy="3991025"/>
          </a:xfrm>
        </p:spPr>
        <p:txBody>
          <a:bodyPr/>
          <a:lstStyle/>
          <a:p>
            <a:r>
              <a:rPr lang="en-US" dirty="0" smtClean="0"/>
              <a:t>2007: </a:t>
            </a:r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/>
              <a:t>D</a:t>
            </a:r>
            <a:r>
              <a:rPr lang="en-US" dirty="0" smtClean="0"/>
              <a:t>eveloped by Montreal </a:t>
            </a:r>
            <a:r>
              <a:rPr lang="en-US" dirty="0"/>
              <a:t>Institute for Learning Algorithms (MILA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Initially no support for GPUs</a:t>
            </a:r>
          </a:p>
          <a:p>
            <a:r>
              <a:rPr lang="en-US" dirty="0" smtClean="0"/>
              <a:t>2014: </a:t>
            </a:r>
            <a:r>
              <a:rPr lang="en-US" dirty="0" err="1" smtClean="0"/>
              <a:t>Caffee</a:t>
            </a:r>
            <a:endParaRPr lang="en-US" dirty="0" smtClean="0"/>
          </a:p>
          <a:p>
            <a:pPr lvl="1"/>
            <a:r>
              <a:rPr lang="en-US" dirty="0" smtClean="0"/>
              <a:t>Developed by Berkeley Vision </a:t>
            </a:r>
            <a:r>
              <a:rPr lang="en-US" dirty="0"/>
              <a:t>and Learning </a:t>
            </a:r>
            <a:r>
              <a:rPr lang="en-US" dirty="0" smtClean="0"/>
              <a:t>Center</a:t>
            </a:r>
          </a:p>
          <a:p>
            <a:pPr lvl="1"/>
            <a:r>
              <a:rPr lang="en-US" dirty="0" smtClean="0"/>
              <a:t>Support for GPUs, some popular neural networks, e.g., </a:t>
            </a:r>
            <a:r>
              <a:rPr lang="en-US" dirty="0" err="1" smtClean="0"/>
              <a:t>AlexNet</a:t>
            </a:r>
            <a:endParaRPr lang="en-US" dirty="0" smtClean="0"/>
          </a:p>
          <a:p>
            <a:r>
              <a:rPr lang="en-US" dirty="0" smtClean="0"/>
              <a:t>2016: </a:t>
            </a:r>
            <a:r>
              <a:rPr lang="en-US" dirty="0" err="1" smtClean="0"/>
              <a:t>PyTorch</a:t>
            </a:r>
            <a:endParaRPr lang="en-US" dirty="0" smtClean="0"/>
          </a:p>
          <a:p>
            <a:pPr lvl="1"/>
            <a:r>
              <a:rPr lang="en-US" dirty="0" smtClean="0"/>
              <a:t>Developed by Facebook</a:t>
            </a:r>
          </a:p>
          <a:p>
            <a:pPr lvl="2"/>
            <a:r>
              <a:rPr lang="en-US" dirty="0" smtClean="0"/>
              <a:t>Loosely based on Torch (started in 2002, but no longer </a:t>
            </a:r>
            <a:r>
              <a:rPr lang="en-US" dirty="0" err="1" smtClean="0"/>
              <a:t>sctive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Initially single machine, recently distributed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677" y="1256045"/>
            <a:ext cx="1771340" cy="408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265" y="2423346"/>
            <a:ext cx="1590034" cy="840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347" y="3712284"/>
            <a:ext cx="2421653" cy="63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Networks: Distributed systems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599" cy="3660685"/>
          </a:xfrm>
        </p:spPr>
        <p:txBody>
          <a:bodyPr/>
          <a:lstStyle/>
          <a:p>
            <a:r>
              <a:rPr lang="en-US" dirty="0" smtClean="0"/>
              <a:t>2015: </a:t>
            </a:r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smtClean="0"/>
              <a:t>Developed by Google Brain</a:t>
            </a:r>
          </a:p>
          <a:p>
            <a:pPr lvl="1"/>
            <a:r>
              <a:rPr lang="en-US" dirty="0" smtClean="0"/>
              <a:t>The most popular ML library today</a:t>
            </a:r>
          </a:p>
          <a:p>
            <a:r>
              <a:rPr lang="en-US" dirty="0" smtClean="0"/>
              <a:t>2015: </a:t>
            </a:r>
            <a:r>
              <a:rPr lang="en-US" dirty="0" err="1" smtClean="0"/>
              <a:t>MXNet</a:t>
            </a:r>
            <a:endParaRPr lang="en-US" dirty="0" smtClean="0"/>
          </a:p>
          <a:p>
            <a:pPr lvl="1"/>
            <a:r>
              <a:rPr lang="en-US" dirty="0" smtClean="0"/>
              <a:t>Initially, by UW and others; now by AWS</a:t>
            </a:r>
          </a:p>
          <a:p>
            <a:pPr lvl="3"/>
            <a:endParaRPr lang="en-US" dirty="0"/>
          </a:p>
          <a:p>
            <a:pPr marL="0"/>
            <a:r>
              <a:rPr lang="en-US" dirty="0" smtClean="0"/>
              <a:t>Systems for data-parallel training leveraging single-machine </a:t>
            </a:r>
            <a:r>
              <a:rPr lang="en-US" dirty="0" err="1" smtClean="0"/>
              <a:t>Tensorflow</a:t>
            </a:r>
            <a:r>
              <a:rPr lang="en-US" dirty="0" smtClean="0"/>
              <a:t> and </a:t>
            </a:r>
            <a:r>
              <a:rPr lang="en-US" dirty="0" err="1" smtClean="0"/>
              <a:t>PyTorch</a:t>
            </a:r>
            <a:endParaRPr lang="en-US" dirty="0" smtClean="0"/>
          </a:p>
          <a:p>
            <a:pPr lvl="1"/>
            <a:r>
              <a:rPr lang="en-US" dirty="0" err="1" smtClean="0"/>
              <a:t>Horovod</a:t>
            </a:r>
            <a:r>
              <a:rPr lang="en-US" dirty="0" smtClean="0"/>
              <a:t>, </a:t>
            </a:r>
            <a:r>
              <a:rPr lang="en-US" dirty="0" err="1" smtClean="0"/>
              <a:t>RLlib</a:t>
            </a:r>
            <a:r>
              <a:rPr lang="en-US" dirty="0" smtClean="0"/>
              <a:t> (Ray), 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288" y="1355991"/>
            <a:ext cx="3235569" cy="6185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543" y="2372539"/>
            <a:ext cx="2351314" cy="80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9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84257"/>
            <a:ext cx="8520599" cy="572699"/>
          </a:xfrm>
        </p:spPr>
        <p:txBody>
          <a:bodyPr/>
          <a:lstStyle/>
          <a:p>
            <a:r>
              <a:rPr lang="en-US" dirty="0" smtClean="0"/>
              <a:t>Computation 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864158"/>
            <a:ext cx="8520599" cy="3704717"/>
          </a:xfrm>
        </p:spPr>
        <p:txBody>
          <a:bodyPr/>
          <a:lstStyle/>
          <a:p>
            <a:r>
              <a:rPr lang="en-US" dirty="0" smtClean="0"/>
              <a:t>Dataflow graph, e.g.,</a:t>
            </a:r>
          </a:p>
          <a:p>
            <a:pPr lvl="1"/>
            <a:r>
              <a:rPr lang="en-US" dirty="0" err="1" smtClean="0"/>
              <a:t>MLlib</a:t>
            </a:r>
            <a:r>
              <a:rPr lang="en-US" dirty="0" smtClean="0"/>
              <a:t> (Spark), </a:t>
            </a:r>
            <a:r>
              <a:rPr lang="en-US" dirty="0" err="1" smtClean="0"/>
              <a:t>Tensorflow</a:t>
            </a:r>
            <a:r>
              <a:rPr lang="en-US" dirty="0" smtClean="0"/>
              <a:t>, </a:t>
            </a:r>
            <a:r>
              <a:rPr lang="en-US" dirty="0" err="1" smtClean="0"/>
              <a:t>MXNet</a:t>
            </a:r>
            <a:r>
              <a:rPr lang="en-US" dirty="0" smtClean="0"/>
              <a:t>, </a:t>
            </a:r>
            <a:r>
              <a:rPr lang="en-US" dirty="0" err="1" smtClean="0"/>
              <a:t>PyTorch</a:t>
            </a:r>
            <a:endParaRPr lang="en-US" dirty="0"/>
          </a:p>
          <a:p>
            <a:r>
              <a:rPr lang="en-US" dirty="0" smtClean="0"/>
              <a:t>Evaluation:</a:t>
            </a:r>
          </a:p>
          <a:p>
            <a:pPr lvl="1"/>
            <a:r>
              <a:rPr lang="en-US" dirty="0" smtClean="0"/>
              <a:t>Lazy: </a:t>
            </a:r>
            <a:r>
              <a:rPr lang="en-US" dirty="0" err="1" smtClean="0"/>
              <a:t>MLlib</a:t>
            </a:r>
            <a:r>
              <a:rPr lang="en-US" dirty="0" smtClean="0"/>
              <a:t> </a:t>
            </a:r>
            <a:r>
              <a:rPr lang="en-US" dirty="0"/>
              <a:t>(Spark), </a:t>
            </a:r>
            <a:r>
              <a:rPr lang="en-US" dirty="0" err="1" smtClean="0"/>
              <a:t>MXNet</a:t>
            </a:r>
            <a:r>
              <a:rPr lang="en-US" dirty="0" smtClean="0"/>
              <a:t>, </a:t>
            </a:r>
            <a:r>
              <a:rPr lang="en-US" dirty="0" err="1" smtClean="0"/>
              <a:t>Tensorflow</a:t>
            </a:r>
            <a:r>
              <a:rPr lang="en-US" dirty="0" smtClean="0"/>
              <a:t> (originally)</a:t>
            </a:r>
          </a:p>
          <a:p>
            <a:pPr lvl="2"/>
            <a:r>
              <a:rPr lang="en-US" dirty="0" smtClean="0"/>
              <a:t>Enable better optimizations</a:t>
            </a:r>
          </a:p>
          <a:p>
            <a:pPr lvl="1"/>
            <a:r>
              <a:rPr lang="en-US" dirty="0" smtClean="0"/>
              <a:t>Eager: </a:t>
            </a:r>
            <a:r>
              <a:rPr lang="en-US" dirty="0" err="1" smtClean="0"/>
              <a:t>PyTorch</a:t>
            </a:r>
            <a:endParaRPr lang="en-US" dirty="0" smtClean="0"/>
          </a:p>
          <a:p>
            <a:pPr lvl="2"/>
            <a:r>
              <a:rPr lang="en-US" dirty="0" smtClean="0"/>
              <a:t>Easier to debug</a:t>
            </a:r>
          </a:p>
          <a:p>
            <a:r>
              <a:rPr lang="en-US" dirty="0" smtClean="0"/>
              <a:t>Data:</a:t>
            </a:r>
          </a:p>
          <a:p>
            <a:pPr lvl="1"/>
            <a:r>
              <a:rPr lang="en-US" dirty="0" smtClean="0"/>
              <a:t>Immutable (e.g., </a:t>
            </a:r>
            <a:r>
              <a:rPr lang="en-US" dirty="0" err="1" smtClean="0"/>
              <a:t>Mllib</a:t>
            </a:r>
            <a:r>
              <a:rPr lang="en-US" dirty="0" smtClean="0"/>
              <a:t>): easy provide fault tolerance</a:t>
            </a:r>
          </a:p>
          <a:p>
            <a:pPr lvl="1"/>
            <a:r>
              <a:rPr lang="en-US" dirty="0" smtClean="0"/>
              <a:t>Mutable (e.g., </a:t>
            </a:r>
            <a:r>
              <a:rPr lang="en-US" dirty="0" err="1" smtClean="0"/>
              <a:t>Tensorflow</a:t>
            </a:r>
            <a:r>
              <a:rPr lang="en-US" dirty="0" smtClean="0"/>
              <a:t>, </a:t>
            </a:r>
            <a:r>
              <a:rPr lang="en-US" dirty="0" err="1" smtClean="0"/>
              <a:t>MXNet</a:t>
            </a:r>
            <a:r>
              <a:rPr lang="en-US" dirty="0" smtClean="0"/>
              <a:t>) : more efficient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89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53623"/>
            <a:ext cx="8520599" cy="572699"/>
          </a:xfrm>
        </p:spPr>
        <p:txBody>
          <a:bodyPr/>
          <a:lstStyle/>
          <a:p>
            <a:r>
              <a:rPr lang="en-US" dirty="0" smtClean="0"/>
              <a:t>Compute system requirements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096" y="4787964"/>
            <a:ext cx="41777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AI and Compute (https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://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blog.openai.com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/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ai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-and-compute</a:t>
            </a:r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/)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052" name="Picture 4" descr="https://blog.openai.com/content/images/2018/05/compute_diagram-log@2x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683" y="632339"/>
            <a:ext cx="5635792" cy="441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096" y="3885788"/>
            <a:ext cx="9143999" cy="88425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Compute requirements doubling every 3 months!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43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19" y="0"/>
            <a:ext cx="6490162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96231" y="4787964"/>
            <a:ext cx="65033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Communication of the 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ACM (https://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myacm.acm.org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/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dashboard.cfm?svc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=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cacmde&amp;ref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=mags)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" y="4345836"/>
            <a:ext cx="9143999" cy="88425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Moore’s law is dead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76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DB_deck_16x9_example">
  <a:themeElements>
    <a:clrScheme name="Custom 3">
      <a:dk1>
        <a:sysClr val="windowText" lastClr="000000"/>
      </a:dk1>
      <a:lt1>
        <a:sysClr val="window" lastClr="FFFFFF"/>
      </a:lt1>
      <a:dk2>
        <a:srgbClr val="2B2B2B"/>
      </a:dk2>
      <a:lt2>
        <a:srgbClr val="D5D2C3"/>
      </a:lt2>
      <a:accent1>
        <a:srgbClr val="1EA3B5"/>
      </a:accent1>
      <a:accent2>
        <a:srgbClr val="EC541B"/>
      </a:accent2>
      <a:accent3>
        <a:srgbClr val="1AA756"/>
      </a:accent3>
      <a:accent4>
        <a:srgbClr val="E2151C"/>
      </a:accent4>
      <a:accent5>
        <a:srgbClr val="646464"/>
      </a:accent5>
      <a:accent6>
        <a:srgbClr val="DC3D08"/>
      </a:accent6>
      <a:hlink>
        <a:srgbClr val="EC541B"/>
      </a:hlink>
      <a:folHlink>
        <a:srgbClr val="75527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1" id="{85A22C84-209D-BE4E-B5EC-F01023E82B97}" vid="{CDDC34F3-6743-CA44-A1E7-A65EB2B43A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23307</TotalTime>
  <Words>524</Words>
  <Application>Microsoft Macintosh PowerPoint</Application>
  <PresentationFormat>On-screen Show (16:9)</PresentationFormat>
  <Paragraphs>100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Calibri</vt:lpstr>
      <vt:lpstr>Helvetica</vt:lpstr>
      <vt:lpstr>Lucida Grande</vt:lpstr>
      <vt:lpstr>Mangal</vt:lpstr>
      <vt:lpstr>MS PGothic</vt:lpstr>
      <vt:lpstr>ＭＳ Ｐゴシック</vt:lpstr>
      <vt:lpstr>Newslab Light</vt:lpstr>
      <vt:lpstr>Newslab Thin</vt:lpstr>
      <vt:lpstr>Source Sans Pro Light</vt:lpstr>
      <vt:lpstr>Arial</vt:lpstr>
      <vt:lpstr>DB_deck_16x9_example</vt:lpstr>
      <vt:lpstr>Excel.Chart.8</vt:lpstr>
      <vt:lpstr>CS294:  Deep Learning Frameworks</vt:lpstr>
      <vt:lpstr>History: single machine</vt:lpstr>
      <vt:lpstr>History: big data ML</vt:lpstr>
      <vt:lpstr>Neural Networks: Single machine libraries</vt:lpstr>
      <vt:lpstr>Neural Networks: Single machine libraries</vt:lpstr>
      <vt:lpstr>Neural Networks: Distributed systems </vt:lpstr>
      <vt:lpstr>Computation model</vt:lpstr>
      <vt:lpstr>Compute system requirements</vt:lpstr>
      <vt:lpstr>PowerPoint Presentation</vt:lpstr>
      <vt:lpstr>Dennard scaling</vt:lpstr>
      <vt:lpstr>In the meantime…</vt:lpstr>
      <vt:lpstr>So, what does it mean?</vt:lpstr>
      <vt:lpstr>Projects</vt:lpstr>
      <vt:lpstr>Projects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 d'Orito</dc:creator>
  <cp:lastModifiedBy>Ion Stoica</cp:lastModifiedBy>
  <cp:revision>1411</cp:revision>
  <cp:lastPrinted>2019-01-24T19:50:27Z</cp:lastPrinted>
  <dcterms:created xsi:type="dcterms:W3CDTF">2015-02-13T19:56:21Z</dcterms:created>
  <dcterms:modified xsi:type="dcterms:W3CDTF">2019-02-04T19:03:48Z</dcterms:modified>
</cp:coreProperties>
</file>